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8251" y="462483"/>
            <a:ext cx="3381375" cy="94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7605" y="3106952"/>
            <a:ext cx="5495290" cy="652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hyperlink" Target="http://www.whitestartours.com/" TargetMode="External"/><Relationship Id="rId8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47642" y="1621281"/>
            <a:ext cx="2448560" cy="6350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800" b="1">
                <a:latin typeface="Arial"/>
                <a:cs typeface="Arial"/>
              </a:rPr>
              <a:t>5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DAYS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4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NIGHTS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latin typeface="Arial"/>
                <a:cs typeface="Arial"/>
              </a:rPr>
              <a:t>OCTOBER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6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10,</a:t>
            </a:r>
            <a:r>
              <a:rPr dirty="0" sz="1800" spc="-20" b="1">
                <a:latin typeface="Arial"/>
                <a:cs typeface="Arial"/>
              </a:rPr>
              <a:t> 2024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62076" y="3412109"/>
            <a:ext cx="2145030" cy="4388485"/>
            <a:chOff x="462076" y="3412109"/>
            <a:chExt cx="2145030" cy="43884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500" y="4841748"/>
              <a:ext cx="2125967" cy="1460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00" y="3412109"/>
              <a:ext cx="2135251" cy="1395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076" y="6343269"/>
              <a:ext cx="2130552" cy="145719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260"/>
              </a:lnSpc>
              <a:spcBef>
                <a:spcPts val="95"/>
              </a:spcBef>
            </a:pPr>
            <a:r>
              <a:rPr dirty="0"/>
              <a:t>MACKINAC</a:t>
            </a:r>
            <a:r>
              <a:rPr dirty="0" spc="-195"/>
              <a:t> </a:t>
            </a:r>
            <a:r>
              <a:rPr dirty="0" spc="-10"/>
              <a:t>ISLAND</a:t>
            </a:r>
          </a:p>
          <a:p>
            <a:pPr algn="ctr" marL="147955" marR="140335">
              <a:lnSpc>
                <a:spcPts val="1960"/>
              </a:lnSpc>
              <a:spcBef>
                <a:spcPts val="135"/>
              </a:spcBef>
            </a:pPr>
            <a:r>
              <a:rPr dirty="0" sz="1800" i="1">
                <a:solidFill>
                  <a:srgbClr val="000000"/>
                </a:solidFill>
                <a:latin typeface="Arial"/>
                <a:cs typeface="Arial"/>
              </a:rPr>
              <a:t>Including</a:t>
            </a:r>
            <a:r>
              <a:rPr dirty="0" sz="1800" spc="-6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000000"/>
                </a:solidFill>
                <a:latin typeface="Arial"/>
                <a:cs typeface="Arial"/>
              </a:rPr>
              <a:t>FRANKENMUTH</a:t>
            </a:r>
            <a:r>
              <a:rPr dirty="0" sz="1800" spc="-6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0" i="1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dirty="0" sz="1800" spc="-5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800" spc="-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000000"/>
                </a:solidFill>
                <a:latin typeface="Arial"/>
                <a:cs typeface="Arial"/>
              </a:rPr>
              <a:t>UPPER</a:t>
            </a:r>
            <a:r>
              <a:rPr dirty="0" sz="1800" spc="-10" i="1">
                <a:solidFill>
                  <a:srgbClr val="000000"/>
                </a:solidFill>
                <a:latin typeface="Arial"/>
                <a:cs typeface="Arial"/>
              </a:rPr>
              <a:t> PENINSULA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089" y="481583"/>
            <a:ext cx="2149729" cy="28815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2076" y="7870050"/>
            <a:ext cx="2130552" cy="1443863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marL="809625">
              <a:lnSpc>
                <a:spcPct val="100000"/>
              </a:lnSpc>
              <a:spcBef>
                <a:spcPts val="530"/>
              </a:spcBef>
            </a:pPr>
            <a:r>
              <a:rPr dirty="0"/>
              <a:t>PACKAGE</a:t>
            </a:r>
            <a:r>
              <a:rPr dirty="0" spc="-60"/>
              <a:t> </a:t>
            </a:r>
            <a:r>
              <a:rPr dirty="0" spc="-10"/>
              <a:t>INCLUDES:</a:t>
            </a:r>
          </a:p>
          <a:p>
            <a:pPr marL="961390" indent="-136525">
              <a:lnSpc>
                <a:spcPts val="1490"/>
              </a:lnSpc>
              <a:spcBef>
                <a:spcPts val="434"/>
              </a:spcBef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Roundtrip</a:t>
            </a:r>
            <a:r>
              <a:rPr dirty="0" spc="-40"/>
              <a:t> </a:t>
            </a:r>
            <a:r>
              <a:rPr dirty="0"/>
              <a:t>flight</a:t>
            </a:r>
            <a:r>
              <a:rPr dirty="0" spc="-45"/>
              <a:t> </a:t>
            </a:r>
            <a:r>
              <a:rPr dirty="0"/>
              <a:t>from</a:t>
            </a:r>
            <a:r>
              <a:rPr dirty="0" spc="-25"/>
              <a:t> </a:t>
            </a:r>
            <a:r>
              <a:rPr dirty="0"/>
              <a:t>Austin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 spc="-10"/>
              <a:t>Michigan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4</a:t>
            </a:r>
            <a:r>
              <a:rPr dirty="0" spc="-45"/>
              <a:t> </a:t>
            </a:r>
            <a:r>
              <a:rPr dirty="0"/>
              <a:t>Nights</a:t>
            </a:r>
            <a:r>
              <a:rPr dirty="0" spc="-30"/>
              <a:t> </a:t>
            </a:r>
            <a:r>
              <a:rPr dirty="0" spc="-10"/>
              <a:t>Lodging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4</a:t>
            </a:r>
            <a:r>
              <a:rPr dirty="0" spc="-15"/>
              <a:t> </a:t>
            </a:r>
            <a:r>
              <a:rPr dirty="0" spc="-10"/>
              <a:t>Breakfasts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1</a:t>
            </a:r>
            <a:r>
              <a:rPr dirty="0" spc="-15"/>
              <a:t> </a:t>
            </a:r>
            <a:r>
              <a:rPr dirty="0" spc="-10"/>
              <a:t>Lunch</a:t>
            </a:r>
          </a:p>
          <a:p>
            <a:pPr marL="961390" indent="-136525">
              <a:lnSpc>
                <a:spcPts val="1410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4</a:t>
            </a:r>
            <a:r>
              <a:rPr dirty="0" spc="-30"/>
              <a:t> </a:t>
            </a:r>
            <a:r>
              <a:rPr dirty="0"/>
              <a:t>Full</a:t>
            </a:r>
            <a:r>
              <a:rPr dirty="0" spc="-25"/>
              <a:t> </a:t>
            </a:r>
            <a:r>
              <a:rPr dirty="0"/>
              <a:t>Course</a:t>
            </a:r>
            <a:r>
              <a:rPr dirty="0" spc="-15"/>
              <a:t> </a:t>
            </a:r>
            <a:r>
              <a:rPr dirty="0" spc="-10"/>
              <a:t>Dinners,</a:t>
            </a:r>
            <a:r>
              <a:rPr dirty="0" spc="-25"/>
              <a:t> </a:t>
            </a:r>
            <a:r>
              <a:rPr dirty="0" spc="-10"/>
              <a:t>including</a:t>
            </a:r>
            <a:r>
              <a:rPr dirty="0" spc="-25"/>
              <a:t> </a:t>
            </a:r>
            <a:r>
              <a:rPr dirty="0" spc="-10"/>
              <a:t>Zehnder’s</a:t>
            </a:r>
            <a:r>
              <a:rPr dirty="0" spc="-30"/>
              <a:t> </a:t>
            </a:r>
            <a:r>
              <a:rPr dirty="0"/>
              <a:t>&amp; </a:t>
            </a:r>
            <a:r>
              <a:rPr dirty="0" spc="-10"/>
              <a:t>Antlers</a:t>
            </a:r>
          </a:p>
          <a:p>
            <a:pPr marL="961390" indent="-136525">
              <a:lnSpc>
                <a:spcPts val="1410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Soo</a:t>
            </a:r>
            <a:r>
              <a:rPr dirty="0" spc="-45"/>
              <a:t> </a:t>
            </a:r>
            <a:r>
              <a:rPr dirty="0"/>
              <a:t>Locks</a:t>
            </a:r>
            <a:r>
              <a:rPr dirty="0" spc="-40"/>
              <a:t> </a:t>
            </a:r>
            <a:r>
              <a:rPr dirty="0"/>
              <a:t>Boat</a:t>
            </a:r>
            <a:r>
              <a:rPr dirty="0" spc="-45"/>
              <a:t> </a:t>
            </a:r>
            <a:r>
              <a:rPr dirty="0" spc="-10"/>
              <a:t>Cruise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Bronner's</a:t>
            </a:r>
            <a:r>
              <a:rPr dirty="0" spc="-55"/>
              <a:t> </a:t>
            </a:r>
            <a:r>
              <a:rPr dirty="0"/>
              <a:t>Christmas</a:t>
            </a:r>
            <a:r>
              <a:rPr dirty="0" spc="-65"/>
              <a:t> </a:t>
            </a:r>
            <a:r>
              <a:rPr dirty="0" spc="-10"/>
              <a:t>Wonderland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Frankenmuth</a:t>
            </a:r>
            <a:r>
              <a:rPr dirty="0" spc="-75"/>
              <a:t> </a:t>
            </a:r>
            <a:r>
              <a:rPr dirty="0"/>
              <a:t>Village</a:t>
            </a:r>
            <a:r>
              <a:rPr dirty="0" spc="-80"/>
              <a:t> </a:t>
            </a:r>
            <a:r>
              <a:rPr dirty="0" spc="-10"/>
              <a:t>Shops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 spc="-10"/>
              <a:t>Horse-</a:t>
            </a:r>
            <a:r>
              <a:rPr dirty="0"/>
              <a:t>drawn</a:t>
            </a:r>
            <a:r>
              <a:rPr dirty="0" spc="-35"/>
              <a:t> </a:t>
            </a:r>
            <a:r>
              <a:rPr dirty="0" spc="-10"/>
              <a:t>Carriage</a:t>
            </a:r>
            <a:r>
              <a:rPr dirty="0" spc="-30"/>
              <a:t> </a:t>
            </a:r>
            <a:r>
              <a:rPr dirty="0"/>
              <a:t>Tour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10"/>
              <a:t>Mackinac</a:t>
            </a:r>
            <a:r>
              <a:rPr dirty="0" spc="-30"/>
              <a:t> </a:t>
            </a:r>
            <a:r>
              <a:rPr dirty="0" spc="-10"/>
              <a:t>Island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 spc="-10"/>
              <a:t>Hydro-</a:t>
            </a:r>
            <a:r>
              <a:rPr dirty="0"/>
              <a:t>jet</a:t>
            </a:r>
            <a:r>
              <a:rPr dirty="0" spc="-40"/>
              <a:t> </a:t>
            </a:r>
            <a:r>
              <a:rPr dirty="0"/>
              <a:t>Ferry</a:t>
            </a:r>
            <a:r>
              <a:rPr dirty="0" spc="-50"/>
              <a:t> </a:t>
            </a:r>
            <a:r>
              <a:rPr dirty="0" spc="-20"/>
              <a:t>Ride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Visit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Grand</a:t>
            </a:r>
            <a:r>
              <a:rPr dirty="0" spc="-40"/>
              <a:t> </a:t>
            </a:r>
            <a:r>
              <a:rPr dirty="0" spc="-10"/>
              <a:t>Hotel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Tahquamenon</a:t>
            </a:r>
            <a:r>
              <a:rPr dirty="0" spc="-85"/>
              <a:t> </a:t>
            </a:r>
            <a:r>
              <a:rPr dirty="0" spc="-10"/>
              <a:t>Falls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Great</a:t>
            </a:r>
            <a:r>
              <a:rPr dirty="0" spc="-40"/>
              <a:t> </a:t>
            </a:r>
            <a:r>
              <a:rPr dirty="0"/>
              <a:t>Lakes</a:t>
            </a:r>
            <a:r>
              <a:rPr dirty="0" spc="-35"/>
              <a:t> </a:t>
            </a:r>
            <a:r>
              <a:rPr dirty="0" spc="-10"/>
              <a:t>Shipwreck</a:t>
            </a:r>
            <a:r>
              <a:rPr dirty="0" spc="-40"/>
              <a:t> </a:t>
            </a:r>
            <a:r>
              <a:rPr dirty="0" spc="-10"/>
              <a:t>Museum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Kewadin</a:t>
            </a:r>
            <a:r>
              <a:rPr dirty="0" spc="-70"/>
              <a:t> </a:t>
            </a:r>
            <a:r>
              <a:rPr dirty="0"/>
              <a:t>Shores</a:t>
            </a:r>
            <a:r>
              <a:rPr dirty="0" spc="-65"/>
              <a:t> </a:t>
            </a:r>
            <a:r>
              <a:rPr dirty="0" spc="-10"/>
              <a:t>Casino</a:t>
            </a:r>
          </a:p>
          <a:p>
            <a:pPr marL="961390" indent="-136525">
              <a:lnSpc>
                <a:spcPts val="1415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 spc="-10"/>
              <a:t>Souvenir</a:t>
            </a:r>
            <a:r>
              <a:rPr dirty="0" spc="-20"/>
              <a:t> Gift</a:t>
            </a:r>
          </a:p>
          <a:p>
            <a:pPr marL="961390" indent="-136525">
              <a:lnSpc>
                <a:spcPts val="1410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Luggage</a:t>
            </a:r>
            <a:r>
              <a:rPr dirty="0" spc="-45"/>
              <a:t> </a:t>
            </a:r>
            <a:r>
              <a:rPr dirty="0"/>
              <a:t>Handling</a:t>
            </a:r>
            <a:r>
              <a:rPr dirty="0" spc="-45"/>
              <a:t> </a:t>
            </a:r>
            <a:r>
              <a:rPr dirty="0"/>
              <a:t>at</a:t>
            </a:r>
            <a:r>
              <a:rPr dirty="0" spc="-55"/>
              <a:t> </a:t>
            </a:r>
            <a:r>
              <a:rPr dirty="0" spc="-10"/>
              <a:t>hotels</a:t>
            </a:r>
          </a:p>
          <a:p>
            <a:pPr marL="961390" indent="-136525">
              <a:lnSpc>
                <a:spcPts val="1410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All</a:t>
            </a:r>
            <a:r>
              <a:rPr dirty="0" spc="-25"/>
              <a:t> </a:t>
            </a:r>
            <a:r>
              <a:rPr dirty="0"/>
              <a:t>Taxes</a:t>
            </a:r>
            <a:r>
              <a:rPr dirty="0" spc="-35"/>
              <a:t> </a:t>
            </a:r>
            <a:r>
              <a:rPr dirty="0"/>
              <a:t>&amp;</a:t>
            </a:r>
            <a:r>
              <a:rPr dirty="0" spc="-30"/>
              <a:t> </a:t>
            </a:r>
            <a:r>
              <a:rPr dirty="0"/>
              <a:t>Meal</a:t>
            </a:r>
            <a:r>
              <a:rPr dirty="0" spc="-35"/>
              <a:t> </a:t>
            </a:r>
            <a:r>
              <a:rPr dirty="0" spc="-10"/>
              <a:t>Gratuities</a:t>
            </a:r>
          </a:p>
          <a:p>
            <a:pPr marL="961390" indent="-136525">
              <a:lnSpc>
                <a:spcPts val="1490"/>
              </a:lnSpc>
              <a:buSzPct val="76923"/>
              <a:buFont typeface="Symbol"/>
              <a:buChar char=""/>
              <a:tabLst>
                <a:tab pos="961390" algn="l"/>
              </a:tabLst>
            </a:pPr>
            <a:r>
              <a:rPr dirty="0"/>
              <a:t>Motorcoach</a:t>
            </a:r>
            <a:r>
              <a:rPr dirty="0" spc="-20"/>
              <a:t> </a:t>
            </a:r>
            <a:r>
              <a:rPr dirty="0" spc="-10"/>
              <a:t>Transportation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 spc="-10"/>
              <a:t>Michigan</a:t>
            </a:r>
          </a:p>
          <a:p>
            <a:pPr>
              <a:lnSpc>
                <a:spcPct val="100000"/>
              </a:lnSpc>
              <a:spcBef>
                <a:spcPts val="1445"/>
              </a:spcBef>
            </a:pPr>
          </a:p>
          <a:p>
            <a:pPr marL="2035175" marR="173355" indent="-1199515">
              <a:lnSpc>
                <a:spcPct val="103200"/>
              </a:lnSpc>
            </a:pPr>
            <a:r>
              <a:rPr dirty="0" sz="1250">
                <a:solidFill>
                  <a:srgbClr val="C00000"/>
                </a:solidFill>
              </a:rPr>
              <a:t>Cancellation</a:t>
            </a:r>
            <a:r>
              <a:rPr dirty="0" sz="1250" spc="-50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insurance</a:t>
            </a:r>
            <a:r>
              <a:rPr dirty="0" sz="1250" spc="-45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is</a:t>
            </a:r>
            <a:r>
              <a:rPr dirty="0" sz="1250" spc="-50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available</a:t>
            </a:r>
            <a:r>
              <a:rPr dirty="0" sz="1250" spc="-45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&amp;</a:t>
            </a:r>
            <a:r>
              <a:rPr dirty="0" sz="1250" spc="-55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highly</a:t>
            </a:r>
            <a:r>
              <a:rPr dirty="0" sz="1250" spc="-70">
                <a:solidFill>
                  <a:srgbClr val="C00000"/>
                </a:solidFill>
              </a:rPr>
              <a:t> </a:t>
            </a:r>
            <a:r>
              <a:rPr dirty="0" sz="1250" spc="-10">
                <a:solidFill>
                  <a:srgbClr val="C00000"/>
                </a:solidFill>
              </a:rPr>
              <a:t>recommended; </a:t>
            </a:r>
            <a:r>
              <a:rPr dirty="0" sz="1250">
                <a:solidFill>
                  <a:srgbClr val="C00000"/>
                </a:solidFill>
              </a:rPr>
              <a:t>see</a:t>
            </a:r>
            <a:r>
              <a:rPr dirty="0" sz="1250" spc="-40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reverse</a:t>
            </a:r>
            <a:r>
              <a:rPr dirty="0" sz="1250" spc="-35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side</a:t>
            </a:r>
            <a:r>
              <a:rPr dirty="0" sz="1250" spc="-40">
                <a:solidFill>
                  <a:srgbClr val="C00000"/>
                </a:solidFill>
              </a:rPr>
              <a:t> </a:t>
            </a:r>
            <a:r>
              <a:rPr dirty="0" sz="1250">
                <a:solidFill>
                  <a:srgbClr val="C00000"/>
                </a:solidFill>
              </a:rPr>
              <a:t>for</a:t>
            </a:r>
            <a:r>
              <a:rPr dirty="0" sz="1250" spc="-40">
                <a:solidFill>
                  <a:srgbClr val="C00000"/>
                </a:solidFill>
              </a:rPr>
              <a:t> </a:t>
            </a:r>
            <a:r>
              <a:rPr dirty="0" sz="1250" spc="-10">
                <a:solidFill>
                  <a:srgbClr val="C00000"/>
                </a:solidFill>
              </a:rPr>
              <a:t>details.</a:t>
            </a:r>
            <a:endParaRPr sz="1250"/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50"/>
          </a:p>
          <a:p>
            <a:pPr marL="2508250" marR="247650" indent="-1729105">
              <a:lnSpc>
                <a:spcPct val="167900"/>
              </a:lnSpc>
            </a:pPr>
            <a:r>
              <a:rPr dirty="0" sz="1400"/>
              <a:t>FOR</a:t>
            </a:r>
            <a:r>
              <a:rPr dirty="0" sz="1400" spc="-5"/>
              <a:t> </a:t>
            </a:r>
            <a:r>
              <a:rPr dirty="0" sz="1400" spc="-20"/>
              <a:t>INFORMATION</a:t>
            </a:r>
            <a:r>
              <a:rPr dirty="0" sz="1400" spc="-40"/>
              <a:t> </a:t>
            </a:r>
            <a:r>
              <a:rPr dirty="0" sz="1400"/>
              <a:t>AND</a:t>
            </a:r>
            <a:r>
              <a:rPr dirty="0" sz="1400" spc="-5"/>
              <a:t> </a:t>
            </a:r>
            <a:r>
              <a:rPr dirty="0" sz="1400" spc="-30"/>
              <a:t>RESERVATIONS</a:t>
            </a:r>
            <a:r>
              <a:rPr dirty="0" sz="1400" spc="5"/>
              <a:t> </a:t>
            </a:r>
            <a:r>
              <a:rPr dirty="0" sz="1400" spc="-10"/>
              <a:t>CONTACT: </a:t>
            </a:r>
            <a:r>
              <a:rPr dirty="0" sz="1400"/>
              <a:t>AARP</a:t>
            </a:r>
            <a:r>
              <a:rPr dirty="0" sz="1400" spc="-20"/>
              <a:t> </a:t>
            </a:r>
            <a:r>
              <a:rPr dirty="0" sz="1400" spc="-10"/>
              <a:t>#2700</a:t>
            </a:r>
            <a:endParaRPr sz="1400"/>
          </a:p>
          <a:p>
            <a:pPr marL="2229485" marR="1651635" indent="273050">
              <a:lnSpc>
                <a:spcPts val="1520"/>
              </a:lnSpc>
              <a:spcBef>
                <a:spcPts val="30"/>
              </a:spcBef>
            </a:pPr>
            <a:r>
              <a:rPr dirty="0" sz="1400" spc="-55"/>
              <a:t>Wynonie</a:t>
            </a:r>
            <a:r>
              <a:rPr dirty="0" sz="1400" spc="10"/>
              <a:t> </a:t>
            </a:r>
            <a:r>
              <a:rPr dirty="0" sz="1400" spc="-20"/>
              <a:t>Bell </a:t>
            </a:r>
            <a:r>
              <a:rPr dirty="0" sz="1400"/>
              <a:t>12306</a:t>
            </a:r>
            <a:r>
              <a:rPr dirty="0" sz="1400" spc="-5"/>
              <a:t> </a:t>
            </a:r>
            <a:r>
              <a:rPr dirty="0" sz="1400" spc="-10"/>
              <a:t>Marogot</a:t>
            </a:r>
            <a:r>
              <a:rPr dirty="0" sz="1400" spc="-5"/>
              <a:t> </a:t>
            </a:r>
            <a:r>
              <a:rPr dirty="0" sz="1400" spc="-65"/>
              <a:t>Run</a:t>
            </a:r>
            <a:endParaRPr sz="1400"/>
          </a:p>
          <a:p>
            <a:pPr marL="2317750">
              <a:lnSpc>
                <a:spcPts val="1425"/>
              </a:lnSpc>
            </a:pPr>
            <a:r>
              <a:rPr dirty="0" sz="1400"/>
              <a:t>Austin,</a:t>
            </a:r>
            <a:r>
              <a:rPr dirty="0" sz="1400" spc="5"/>
              <a:t> </a:t>
            </a:r>
            <a:r>
              <a:rPr dirty="0" sz="1400"/>
              <a:t>TX</a:t>
            </a:r>
            <a:r>
              <a:rPr dirty="0" sz="1400" spc="5"/>
              <a:t> </a:t>
            </a:r>
            <a:r>
              <a:rPr dirty="0" sz="1400" spc="-20"/>
              <a:t>78758</a:t>
            </a:r>
            <a:endParaRPr sz="1400"/>
          </a:p>
          <a:p>
            <a:pPr marL="2424430">
              <a:lnSpc>
                <a:spcPts val="1600"/>
              </a:lnSpc>
            </a:pPr>
            <a:r>
              <a:rPr dirty="0" sz="1400"/>
              <a:t>(512)</a:t>
            </a:r>
            <a:r>
              <a:rPr dirty="0" sz="1400" spc="60"/>
              <a:t> </a:t>
            </a:r>
            <a:r>
              <a:rPr dirty="0" sz="1400" spc="-20"/>
              <a:t>689-9823</a:t>
            </a:r>
            <a:endParaRPr sz="1400"/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z="900"/>
              <a:t>26</a:t>
            </a:r>
            <a:r>
              <a:rPr dirty="0" sz="900" spc="-5"/>
              <a:t> </a:t>
            </a:r>
            <a:r>
              <a:rPr dirty="0" sz="900"/>
              <a:t>E.</a:t>
            </a:r>
            <a:r>
              <a:rPr dirty="0" sz="900" spc="-5"/>
              <a:t> </a:t>
            </a:r>
            <a:r>
              <a:rPr dirty="0" sz="900"/>
              <a:t>Lancaster Avenue,</a:t>
            </a:r>
            <a:r>
              <a:rPr dirty="0" sz="900" spc="-5"/>
              <a:t> </a:t>
            </a:r>
            <a:r>
              <a:rPr dirty="0" sz="900"/>
              <a:t>Reading PA</a:t>
            </a:r>
            <a:r>
              <a:rPr dirty="0" sz="900" spc="-20"/>
              <a:t> </a:t>
            </a:r>
            <a:r>
              <a:rPr dirty="0" sz="900"/>
              <a:t>19607 *</a:t>
            </a:r>
            <a:r>
              <a:rPr dirty="0" sz="900" spc="-15"/>
              <a:t> </a:t>
            </a:r>
            <a:r>
              <a:rPr dirty="0" sz="900"/>
              <a:t>610-</a:t>
            </a:r>
            <a:r>
              <a:rPr dirty="0" sz="900" spc="-10"/>
              <a:t>775-</a:t>
            </a:r>
            <a:r>
              <a:rPr dirty="0" sz="900"/>
              <a:t>5000</a:t>
            </a:r>
            <a:r>
              <a:rPr dirty="0" sz="900" spc="-5"/>
              <a:t> </a:t>
            </a:r>
            <a:r>
              <a:rPr dirty="0" sz="900"/>
              <a:t>*</a:t>
            </a:r>
            <a:r>
              <a:rPr dirty="0" sz="900" spc="-5"/>
              <a:t> </a:t>
            </a:r>
            <a:r>
              <a:rPr dirty="0" sz="900" spc="-10"/>
              <a:t>800-437-</a:t>
            </a:r>
            <a:r>
              <a:rPr dirty="0" sz="900"/>
              <a:t>2323 *</a:t>
            </a:r>
            <a:r>
              <a:rPr dirty="0" sz="900" spc="220"/>
              <a:t> </a:t>
            </a:r>
            <a:r>
              <a:rPr dirty="0" sz="900" spc="-10">
                <a:hlinkClick r:id="rId7"/>
              </a:rPr>
              <a:t>www.whitestartours.com</a:t>
            </a:r>
            <a:endParaRPr sz="900"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00" y="9372955"/>
            <a:ext cx="1446784" cy="31074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426078" y="2423617"/>
            <a:ext cx="3084195" cy="54483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ts val="1500"/>
              </a:lnSpc>
            </a:pPr>
            <a:r>
              <a:rPr dirty="0" baseline="22222" sz="1500" b="1">
                <a:latin typeface="Arial"/>
                <a:cs typeface="Arial"/>
              </a:rPr>
              <a:t>$1649.00</a:t>
            </a:r>
            <a:r>
              <a:rPr dirty="0" sz="1400" b="1">
                <a:latin typeface="Arial"/>
                <a:cs typeface="Arial"/>
              </a:rPr>
              <a:t>Per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Person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Double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Occupancy</a:t>
            </a:r>
            <a:endParaRPr sz="12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285"/>
              </a:spcBef>
            </a:pPr>
            <a:r>
              <a:rPr dirty="0" sz="1000" b="1">
                <a:latin typeface="Arial"/>
                <a:cs typeface="Arial"/>
              </a:rPr>
              <a:t>$1</a:t>
            </a:r>
            <a:r>
              <a:rPr dirty="0" sz="1100" b="1">
                <a:latin typeface="Arial"/>
                <a:cs typeface="Arial"/>
              </a:rPr>
              <a:t>918.00</a:t>
            </a:r>
            <a:r>
              <a:rPr dirty="0" sz="11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Per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Person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Single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Occupancy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573" y="444195"/>
            <a:ext cx="366649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THE</a:t>
            </a:r>
            <a:r>
              <a:rPr dirty="0" sz="2400" spc="-1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BEST</a:t>
            </a:r>
            <a:r>
              <a:rPr dirty="0" sz="2400" spc="-1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OF</a:t>
            </a:r>
            <a:r>
              <a:rPr dirty="0" sz="2400" spc="-10">
                <a:solidFill>
                  <a:srgbClr val="000000"/>
                </a:solidFill>
              </a:rPr>
              <a:t> MICHIGAN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161084" y="668369"/>
            <a:ext cx="5449570" cy="72009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dirty="0" sz="1800" b="1">
                <a:latin typeface="Arial"/>
                <a:cs typeface="Arial"/>
              </a:rPr>
              <a:t>Upper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Peninsula,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Mackinac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Island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&amp;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Frankenmuth</a:t>
            </a:r>
            <a:endParaRPr sz="18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715"/>
              </a:spcBef>
            </a:pPr>
            <a:r>
              <a:rPr dirty="0" sz="1400" b="1">
                <a:latin typeface="Arial"/>
                <a:cs typeface="Arial"/>
              </a:rPr>
              <a:t>5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Days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-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4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Nights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1076" y="1685290"/>
            <a:ext cx="6746875" cy="30099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5"/>
              </a:spcBef>
            </a:pPr>
            <a:r>
              <a:rPr dirty="0" sz="850" i="1">
                <a:latin typeface="Arial"/>
                <a:cs typeface="Arial"/>
              </a:rPr>
              <a:t>The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sample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itinerary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described</a:t>
            </a:r>
            <a:r>
              <a:rPr dirty="0" sz="850" spc="8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below</a:t>
            </a:r>
            <a:r>
              <a:rPr dirty="0" sz="850" spc="5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is</a:t>
            </a:r>
            <a:r>
              <a:rPr dirty="0" sz="850" spc="8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approximately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like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the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itinerary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your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group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will</a:t>
            </a:r>
            <a:r>
              <a:rPr dirty="0" sz="850" spc="6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be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following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during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your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stay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with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WHITE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spc="-20" i="1">
                <a:latin typeface="Arial"/>
                <a:cs typeface="Arial"/>
              </a:rPr>
              <a:t>STAR</a:t>
            </a:r>
            <a:r>
              <a:rPr dirty="0" sz="850" spc="-2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TOURS.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However,</a:t>
            </a:r>
            <a:r>
              <a:rPr dirty="0" sz="850" spc="8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the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exact</a:t>
            </a:r>
            <a:r>
              <a:rPr dirty="0" sz="850" spc="8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times,</a:t>
            </a:r>
            <a:r>
              <a:rPr dirty="0" sz="850" spc="7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days,</a:t>
            </a:r>
            <a:r>
              <a:rPr dirty="0" sz="850" spc="8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and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destinations</a:t>
            </a:r>
            <a:r>
              <a:rPr dirty="0" sz="850" spc="9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may</a:t>
            </a:r>
            <a:r>
              <a:rPr dirty="0" sz="850" spc="7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vary</a:t>
            </a:r>
            <a:r>
              <a:rPr dirty="0" sz="850" spc="8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for</a:t>
            </a:r>
            <a:r>
              <a:rPr dirty="0" sz="850" spc="65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your</a:t>
            </a:r>
            <a:r>
              <a:rPr dirty="0" sz="850" spc="80" i="1">
                <a:latin typeface="Arial"/>
                <a:cs typeface="Arial"/>
              </a:rPr>
              <a:t> </a:t>
            </a:r>
            <a:r>
              <a:rPr dirty="0" sz="850" spc="-10" i="1">
                <a:latin typeface="Arial"/>
                <a:cs typeface="Arial"/>
              </a:rPr>
              <a:t>group.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1076" y="2215642"/>
            <a:ext cx="3975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Day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96492" y="2215642"/>
            <a:ext cx="6268085" cy="5416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Depart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hometown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travel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Frankenmuth,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Michigan’s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“Little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Bavaria.”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afternoon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browsing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Bronner’s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Christmas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Wonderland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attractions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this </a:t>
            </a:r>
            <a:r>
              <a:rPr dirty="0" sz="1100">
                <a:latin typeface="Arial"/>
                <a:cs typeface="Arial"/>
              </a:rPr>
              <a:t>fascinating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village.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lodging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enjoy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family-</a:t>
            </a:r>
            <a:r>
              <a:rPr dirty="0" sz="1100">
                <a:latin typeface="Arial"/>
                <a:cs typeface="Arial"/>
              </a:rPr>
              <a:t>style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dinner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Zehnder’s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Restaurant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1076" y="3002025"/>
            <a:ext cx="3975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Day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96492" y="3002025"/>
            <a:ext cx="6033770" cy="499109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220"/>
              </a:spcBef>
            </a:pP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breakfast,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Frankenmuth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visiting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attractions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missed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yesterday. </a:t>
            </a:r>
            <a:r>
              <a:rPr dirty="0" sz="1100">
                <a:latin typeface="Arial"/>
                <a:cs typeface="Arial"/>
              </a:rPr>
              <a:t>Lunch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Frankenmuth,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travel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northward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Straits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Mackinaw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arriving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at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shoreside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lodging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nights.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Dinner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restaurant.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1076" y="3762882"/>
            <a:ext cx="3975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Day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96492" y="3762882"/>
            <a:ext cx="6278880" cy="9544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25"/>
              </a:spcBef>
            </a:pPr>
            <a:r>
              <a:rPr dirty="0" sz="1100">
                <a:latin typeface="Arial"/>
                <a:cs typeface="Arial"/>
              </a:rPr>
              <a:t>Breakfast,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high-</a:t>
            </a:r>
            <a:r>
              <a:rPr dirty="0" sz="1100">
                <a:latin typeface="Arial"/>
                <a:cs typeface="Arial"/>
              </a:rPr>
              <a:t>speed, </a:t>
            </a:r>
            <a:r>
              <a:rPr dirty="0" sz="1100" spc="-10" b="1">
                <a:latin typeface="Arial"/>
                <a:cs typeface="Arial"/>
              </a:rPr>
              <a:t>hydro-</a:t>
            </a:r>
            <a:r>
              <a:rPr dirty="0" sz="1100" b="1">
                <a:latin typeface="Arial"/>
                <a:cs typeface="Arial"/>
              </a:rPr>
              <a:t>jet ferry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ride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beautiful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Mackinac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Island.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arrival, 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horse-</a:t>
            </a:r>
            <a:r>
              <a:rPr dirty="0" sz="1100" b="1">
                <a:latin typeface="Arial"/>
                <a:cs typeface="Arial"/>
              </a:rPr>
              <a:t>drawn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carriage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narrated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tour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island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tour,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enjoy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visiting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grounds,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gardens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Grand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Hotel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afternoon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you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explore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before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ferry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mainland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delicious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dinner,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couple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hours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Kewadin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Shores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Casino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your </a:t>
            </a:r>
            <a:r>
              <a:rPr dirty="0" sz="1100" spc="-10">
                <a:latin typeface="Arial"/>
                <a:cs typeface="Arial"/>
              </a:rPr>
              <a:t>luck.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1076" y="4979034"/>
            <a:ext cx="3975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Day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96492" y="4979034"/>
            <a:ext cx="6221730" cy="156273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25"/>
              </a:spcBef>
            </a:pPr>
            <a:r>
              <a:rPr dirty="0" sz="1100">
                <a:latin typeface="Arial"/>
                <a:cs typeface="Arial"/>
              </a:rPr>
              <a:t>Breakfast,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Upper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Peninsula.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Arrive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Whitefish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Point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b="1">
                <a:latin typeface="Arial"/>
                <a:cs typeface="Arial"/>
              </a:rPr>
              <a:t>Great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Lakes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Shipwreck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Museum.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exhibits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museum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gallery,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shipwreck </a:t>
            </a:r>
            <a:r>
              <a:rPr dirty="0" sz="1100">
                <a:latin typeface="Arial"/>
                <a:cs typeface="Arial"/>
              </a:rPr>
              <a:t>legends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life.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lighthouse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keeper's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quarters,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Shipwreck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Theater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view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short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documentary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details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Edmund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Fitzgerald.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bravely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dip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frigid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Lake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Superior!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visit,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Tahquamenon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Falls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second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largest </a:t>
            </a:r>
            <a:r>
              <a:rPr dirty="0" sz="1100">
                <a:latin typeface="Arial"/>
                <a:cs typeface="Arial"/>
              </a:rPr>
              <a:t>waterfall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east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Mississippi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River.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Enjoy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"pasties"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lunch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Tahquamenon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Falls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Brewery </a:t>
            </a:r>
            <a:r>
              <a:rPr dirty="0" sz="1100" b="1">
                <a:latin typeface="Arial"/>
                <a:cs typeface="Arial"/>
              </a:rPr>
              <a:t>&amp;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Pub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included),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walk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falls.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Sault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Marie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r>
              <a:rPr dirty="0" sz="1100">
                <a:latin typeface="Arial"/>
                <a:cs typeface="Arial"/>
              </a:rPr>
              <a:t> cruise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Soo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Locks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Cruise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relaxing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2-</a:t>
            </a:r>
            <a:r>
              <a:rPr dirty="0" sz="1100">
                <a:latin typeface="Arial"/>
                <a:cs typeface="Arial"/>
              </a:rPr>
              <a:t>hour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narrated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cruise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Mary’s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River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as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Locks.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cruise,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dinner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Antlers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Restaurant.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your </a:t>
            </a:r>
            <a:r>
              <a:rPr dirty="0" sz="1100">
                <a:latin typeface="Arial"/>
                <a:cs typeface="Arial"/>
              </a:rPr>
              <a:t>lodging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restful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1076" y="6805041"/>
            <a:ext cx="3975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Day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96492" y="6805041"/>
            <a:ext cx="6021705" cy="36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breakfast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hotel,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memories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the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100">
                <a:latin typeface="Arial"/>
                <a:cs typeface="Arial"/>
              </a:rPr>
              <a:t>“mitten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state.”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4727" y="7553020"/>
            <a:ext cx="629793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THANK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YOU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ALLOWING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WHITE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STAR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TOURS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PART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YOUR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TRAVEL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PLANS!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6775" y="8708847"/>
            <a:ext cx="6767195" cy="85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Calibri"/>
                <a:cs typeface="Calibri"/>
              </a:rPr>
              <a:t>TRIP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CANCELLATION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PROTECTION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00" spc="-10" i="1">
                <a:latin typeface="Calibri"/>
                <a:cs typeface="Calibri"/>
              </a:rPr>
              <a:t>Cancellation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protection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is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encouraged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for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medical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emergencies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that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may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occur.</a:t>
            </a:r>
            <a:r>
              <a:rPr dirty="0" sz="900" spc="18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Enhanced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option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must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be</a:t>
            </a:r>
            <a:r>
              <a:rPr dirty="0" sz="900" spc="-2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paid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within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14</a:t>
            </a:r>
            <a:r>
              <a:rPr dirty="0" sz="900" spc="-3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days</a:t>
            </a:r>
            <a:r>
              <a:rPr dirty="0" sz="900" spc="5" b="1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from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spc="-25" i="1">
                <a:latin typeface="Calibri"/>
                <a:cs typeface="Calibri"/>
              </a:rPr>
              <a:t>day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5"/>
              </a:spcBef>
            </a:pPr>
            <a:r>
              <a:rPr dirty="0" sz="900" i="1">
                <a:latin typeface="Calibri"/>
                <a:cs typeface="Calibri"/>
              </a:rPr>
              <a:t>the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first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deposit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for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trip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is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paid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to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organization </a:t>
            </a:r>
            <a:r>
              <a:rPr dirty="0" sz="900" i="1">
                <a:latin typeface="Calibri"/>
                <a:cs typeface="Calibri"/>
              </a:rPr>
              <a:t>and/or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group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leader.</a:t>
            </a:r>
            <a:r>
              <a:rPr dirty="0" sz="900" spc="18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There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is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an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additional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Enhanced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upgrade</a:t>
            </a:r>
            <a:r>
              <a:rPr dirty="0" sz="900" spc="-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-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Cancel</a:t>
            </a:r>
            <a:r>
              <a:rPr dirty="0" sz="900" spc="-2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for</a:t>
            </a:r>
            <a:r>
              <a:rPr dirty="0" sz="900" spc="-20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Any</a:t>
            </a:r>
            <a:r>
              <a:rPr dirty="0" sz="900" spc="-15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Reason</a:t>
            </a:r>
            <a:r>
              <a:rPr dirty="0" sz="900" spc="-10" i="1">
                <a:latin typeface="Calibri"/>
                <a:cs typeface="Calibri"/>
              </a:rPr>
              <a:t>.</a:t>
            </a:r>
            <a:r>
              <a:rPr dirty="0" sz="900" spc="50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Cancellation</a:t>
            </a:r>
            <a:r>
              <a:rPr dirty="0" sz="900" i="1">
                <a:latin typeface="Calibri"/>
                <a:cs typeface="Calibri"/>
              </a:rPr>
              <a:t> must</a:t>
            </a:r>
            <a:r>
              <a:rPr dirty="0" sz="900" spc="-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be made no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later than 48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hours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prior to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your scheduled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departure, </a:t>
            </a:r>
            <a:r>
              <a:rPr dirty="0" sz="900" spc="-10" i="1">
                <a:latin typeface="Calibri"/>
                <a:cs typeface="Calibri"/>
              </a:rPr>
              <a:t>conditions,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10" i="1">
                <a:latin typeface="Calibri"/>
                <a:cs typeface="Calibri"/>
              </a:rPr>
              <a:t>limitations,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and</a:t>
            </a:r>
            <a:r>
              <a:rPr dirty="0" sz="900" spc="-10" i="1">
                <a:latin typeface="Calibri"/>
                <a:cs typeface="Calibri"/>
              </a:rPr>
              <a:t> exclusions</a:t>
            </a:r>
            <a:r>
              <a:rPr dirty="0" sz="900" spc="-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do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apply.</a:t>
            </a:r>
            <a:r>
              <a:rPr dirty="0" sz="900" spc="19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These</a:t>
            </a:r>
            <a:r>
              <a:rPr dirty="0" sz="900" spc="-10" i="1">
                <a:latin typeface="Calibri"/>
                <a:cs typeface="Calibri"/>
              </a:rPr>
              <a:t> plans</a:t>
            </a:r>
            <a:r>
              <a:rPr dirty="0" sz="900" spc="50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are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only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valid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for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trips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booked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through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White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Star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Tours.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To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purchase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protection,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please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contact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NTA/AON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Insurance</a:t>
            </a:r>
            <a:r>
              <a:rPr dirty="0" sz="900" spc="-2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via</a:t>
            </a:r>
            <a:r>
              <a:rPr dirty="0" sz="900" spc="-2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their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website</a:t>
            </a:r>
            <a:r>
              <a:rPr dirty="0" sz="900" spc="-25" i="1">
                <a:latin typeface="Calibri"/>
                <a:cs typeface="Calibri"/>
              </a:rPr>
              <a:t> at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10" i="1">
                <a:latin typeface="Calibri"/>
                <a:cs typeface="Calibri"/>
              </a:rPr>
              <a:t>https://nta.aontravelprotect.com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and provide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the</a:t>
            </a:r>
            <a:r>
              <a:rPr dirty="0" sz="900" spc="20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Tour</a:t>
            </a:r>
            <a:r>
              <a:rPr dirty="0" sz="900" spc="5" b="1" i="1">
                <a:latin typeface="Calibri"/>
                <a:cs typeface="Calibri"/>
              </a:rPr>
              <a:t> </a:t>
            </a:r>
            <a:r>
              <a:rPr dirty="0" sz="900" b="1" i="1">
                <a:latin typeface="Calibri"/>
                <a:cs typeface="Calibri"/>
              </a:rPr>
              <a:t>Operator Location</a:t>
            </a:r>
            <a:r>
              <a:rPr dirty="0" sz="900" spc="10" b="1" i="1">
                <a:latin typeface="Calibri"/>
                <a:cs typeface="Calibri"/>
              </a:rPr>
              <a:t> </a:t>
            </a:r>
            <a:r>
              <a:rPr dirty="0" sz="900" spc="-10" b="1" i="1">
                <a:latin typeface="Calibri"/>
                <a:cs typeface="Calibri"/>
              </a:rPr>
              <a:t>#386097</a:t>
            </a:r>
            <a:r>
              <a:rPr dirty="0" sz="900" spc="-10" i="1"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 User</dc:creator>
  <dcterms:created xsi:type="dcterms:W3CDTF">2024-03-02T15:08:57Z</dcterms:created>
  <dcterms:modified xsi:type="dcterms:W3CDTF">2024-03-02T15:08:57Z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Creator">
    <vt:lpwstr>Microsoft® Publisher for Microsoft 365</vt:lpwstr>
  </property>
  <property fmtid="{D5CDD505-2E9C-101B-9397-08002B2CF9AE}" pid="4" name="LastSaved">
    <vt:filetime>2024-03-02T00:00:00Z</vt:filetime>
  </property>
  <property fmtid="{D5CDD505-2E9C-101B-9397-08002B2CF9AE}" pid="5" name="Producer">
    <vt:lpwstr>Microsoft® Publisher for Microsoft 365</vt:lpwstr>
  </property>
</Properties>
</file>